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5469" r:id="rId3"/>
    <p:sldId id="5534" r:id="rId4"/>
    <p:sldId id="5533" r:id="rId5"/>
    <p:sldId id="5535" r:id="rId6"/>
    <p:sldId id="5428" r:id="rId7"/>
    <p:sldId id="5431" r:id="rId8"/>
    <p:sldId id="5434" r:id="rId9"/>
    <p:sldId id="5435" r:id="rId10"/>
    <p:sldId id="5438" r:id="rId11"/>
    <p:sldId id="5436" r:id="rId12"/>
    <p:sldId id="5437" r:id="rId13"/>
    <p:sldId id="5522" r:id="rId14"/>
    <p:sldId id="5523" r:id="rId15"/>
    <p:sldId id="5524" r:id="rId16"/>
    <p:sldId id="5441" r:id="rId17"/>
    <p:sldId id="5442" r:id="rId18"/>
    <p:sldId id="5443" r:id="rId19"/>
    <p:sldId id="5447" r:id="rId20"/>
    <p:sldId id="5448" r:id="rId21"/>
    <p:sldId id="5449" r:id="rId22"/>
    <p:sldId id="5509" r:id="rId23"/>
    <p:sldId id="5521" r:id="rId24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5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1" initials="1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3F1"/>
    <a:srgbClr val="047FED"/>
    <a:srgbClr val="0082EE"/>
    <a:srgbClr val="3875C6"/>
    <a:srgbClr val="0369CD"/>
    <a:srgbClr val="027DD4"/>
    <a:srgbClr val="007EF8"/>
    <a:srgbClr val="FFFFFF"/>
    <a:srgbClr val="D73E4A"/>
    <a:srgbClr val="EC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4" autoAdjust="0"/>
    <p:restoredTop sz="95257" autoAdjust="0"/>
  </p:normalViewPr>
  <p:slideViewPr>
    <p:cSldViewPr snapToGrid="0" showGuides="1">
      <p:cViewPr varScale="1">
        <p:scale>
          <a:sx n="81" d="100"/>
          <a:sy n="81" d="100"/>
        </p:scale>
        <p:origin x="624" y="58"/>
      </p:cViewPr>
      <p:guideLst>
        <p:guide orient="horz" pos="2160"/>
        <p:guide pos="38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gs" Target="tags/tag6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BAD14-735A-4012-9A61-C9BD61D9E22C}" type="datetimeFigureOut">
              <a:rPr lang="id-ID" smtClean="0"/>
            </a:fld>
            <a:endParaRPr lang="id-ID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id-ID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FB5D9-A741-4629-9787-7BCEC8B02DD4}" type="slidenum">
              <a:rPr lang="id-ID" smtClean="0"/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705100"/>
            <a:ext cx="9144000" cy="805180"/>
          </a:xfrm>
        </p:spPr>
        <p:txBody>
          <a:bodyPr anchor="b"/>
          <a:lstStyle>
            <a:lvl1pPr algn="ctr"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id-ID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id-ID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A507274-9A4C-48C1-93C7-2D260CB5F5EB}" type="datetimeFigureOut">
              <a:rPr lang="id-ID" smtClean="0"/>
            </a:fld>
            <a:endParaRPr lang="id-ID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FE0B7E0-F978-466E-B064-58CAC467EE0A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id-ID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A507274-9A4C-48C1-93C7-2D260CB5F5EB}" type="datetimeFigureOut">
              <a:rPr lang="id-ID" smtClean="0"/>
            </a:fld>
            <a:endParaRPr lang="id-ID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FE0B7E0-F978-466E-B064-58CAC467EE0A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A507274-9A4C-48C1-93C7-2D260CB5F5EB}" type="datetimeFigureOut">
              <a:rPr lang="id-ID" smtClean="0"/>
            </a:fld>
            <a:endParaRPr lang="id-ID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FE0B7E0-F978-466E-B064-58CAC467EE0A}" type="slidenum">
              <a:rPr lang="id-ID" smtClean="0"/>
            </a:fld>
            <a:endParaRPr lang="id-ID"/>
          </a:p>
        </p:txBody>
      </p:sp>
      <p:sp>
        <p:nvSpPr>
          <p:cNvPr id="6" name="object 2"/>
          <p:cNvSpPr/>
          <p:nvPr userDrawn="1"/>
        </p:nvSpPr>
        <p:spPr>
          <a:xfrm>
            <a:off x="0" y="889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3"/>
          <p:cNvSpPr/>
          <p:nvPr userDrawn="1"/>
        </p:nvSpPr>
        <p:spPr>
          <a:xfrm>
            <a:off x="0" y="254"/>
            <a:ext cx="3162300" cy="68488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标题 7"/>
          <p:cNvSpPr>
            <a:spLocks noGrp="1"/>
          </p:cNvSpPr>
          <p:nvPr>
            <p:ph type="title" hasCustomPrompt="1"/>
          </p:nvPr>
        </p:nvSpPr>
        <p:spPr>
          <a:xfrm>
            <a:off x="838200" y="274320"/>
            <a:ext cx="2324735" cy="429895"/>
          </a:xfrm>
        </p:spPr>
        <p:txBody>
          <a:bodyPr>
            <a:noAutofit/>
          </a:bodyPr>
          <a:lstStyle>
            <a:lvl1pPr algn="l">
              <a:defRPr sz="2800">
                <a:solidFill>
                  <a:srgbClr val="0082E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9" name="object 4"/>
          <p:cNvSpPr/>
          <p:nvPr userDrawn="1"/>
        </p:nvSpPr>
        <p:spPr>
          <a:xfrm>
            <a:off x="348297" y="254953"/>
            <a:ext cx="543560" cy="468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A507274-9A4C-48C1-93C7-2D260CB5F5EB}" type="datetimeFigureOut">
              <a:rPr lang="id-ID" smtClean="0"/>
            </a:fld>
            <a:endParaRPr lang="id-ID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FE0B7E0-F978-466E-B064-58CAC467EE0A}" type="slidenum">
              <a:rPr lang="id-ID" smtClean="0"/>
            </a:fld>
            <a:endParaRPr lang="id-ID"/>
          </a:p>
        </p:txBody>
      </p:sp>
      <p:sp>
        <p:nvSpPr>
          <p:cNvPr id="6" name="object 2"/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AFAF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3"/>
          <p:cNvSpPr/>
          <p:nvPr userDrawn="1"/>
        </p:nvSpPr>
        <p:spPr>
          <a:xfrm>
            <a:off x="0" y="254"/>
            <a:ext cx="3162300" cy="68488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标题 7"/>
          <p:cNvSpPr>
            <a:spLocks noGrp="1"/>
          </p:cNvSpPr>
          <p:nvPr>
            <p:ph type="title" hasCustomPrompt="1"/>
          </p:nvPr>
        </p:nvSpPr>
        <p:spPr>
          <a:xfrm>
            <a:off x="838200" y="651510"/>
            <a:ext cx="2324735" cy="429895"/>
          </a:xfrm>
        </p:spPr>
        <p:txBody>
          <a:bodyPr>
            <a:noAutofit/>
          </a:bodyPr>
          <a:lstStyle>
            <a:lvl1pPr algn="l">
              <a:defRPr sz="2800">
                <a:solidFill>
                  <a:srgbClr val="0082E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9" name="object 4"/>
          <p:cNvSpPr/>
          <p:nvPr userDrawn="1"/>
        </p:nvSpPr>
        <p:spPr>
          <a:xfrm>
            <a:off x="348297" y="632143"/>
            <a:ext cx="543560" cy="468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DA507274-9A4C-48C1-93C7-2D260CB5F5EB}" type="datetimeFigureOut">
              <a:rPr lang="id-ID" smtClean="0"/>
            </a:fld>
            <a:endParaRPr lang="id-ID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FE0B7E0-F978-466E-B064-58CAC467EE0A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937895" y="261810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id-ID"/>
          </a:p>
        </p:txBody>
      </p:sp>
      <p:pic>
        <p:nvPicPr>
          <p:cNvPr id="7" name="图片 6" descr="企业微信LOGO"/>
          <p:cNvPicPr>
            <a:picLocks noChangeAspect="1"/>
          </p:cNvPicPr>
          <p:nvPr userDrawn="1"/>
        </p:nvPicPr>
        <p:blipFill>
          <a:blip r:embed="rId6"/>
          <a:srcRect l="12391" t="37611" r="11544" b="36102"/>
          <a:stretch>
            <a:fillRect/>
          </a:stretch>
        </p:blipFill>
        <p:spPr>
          <a:xfrm>
            <a:off x="533400" y="457200"/>
            <a:ext cx="2378075" cy="61658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rgbClr val="047FED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tags" Target="../tags/tag3.xml"/><Relationship Id="rId4" Type="http://schemas.openxmlformats.org/officeDocument/2006/relationships/image" Target="../media/image5.png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414412"/>
            <a:ext cx="9675043" cy="1037341"/>
          </a:xfrm>
        </p:spPr>
        <p:txBody>
          <a:bodyPr>
            <a:normAutofit/>
          </a:bodyPr>
          <a:lstStyle/>
          <a:p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新学期准备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910347"/>
            <a:ext cx="9675043" cy="1037341"/>
          </a:xfrm>
        </p:spPr>
        <p:txBody>
          <a:bodyPr>
            <a:normAutofit/>
          </a:bodyPr>
          <a:lstStyle/>
          <a:p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一、年段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更新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55078" y="1353904"/>
            <a:ext cx="2755323" cy="4615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 dirty="0">
                <a:solidFill>
                  <a:srgbClr val="0083F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修改年段</a:t>
            </a:r>
            <a:b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点击工作台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家校通讯录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修改年段</a:t>
            </a:r>
            <a:b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br>
              <a:rPr lang="zh-CN" altLang="en-US" sz="1600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改：六年级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毕业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改：五年级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六年级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改：四年级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五年级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改：三年级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四年级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改：二年级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三年级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改：一年级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-</a:t>
            </a: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二年级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添加一年级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</a:br>
            <a:endParaRPr lang="zh-CN" altLang="en-US" sz="1600" b="1" dirty="0">
              <a:solidFill>
                <a:srgbClr val="FF0000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458210" y="549275"/>
            <a:ext cx="2660098" cy="57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278245" y="549275"/>
            <a:ext cx="2660098" cy="57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9098280" y="549275"/>
            <a:ext cx="2659598" cy="5760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910347"/>
            <a:ext cx="9675043" cy="1037341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二、设置校区负责人</a:t>
            </a:r>
            <a:r>
              <a:rPr lang="en-US" altLang="zh-CN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年段负责人</a:t>
            </a:r>
            <a:r>
              <a:rPr lang="en-US" altLang="zh-CN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班主任</a:t>
            </a:r>
            <a:r>
              <a:rPr lang="en-US" altLang="zh-CN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科任老师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55078" y="1353904"/>
            <a:ext cx="2755323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 dirty="0">
                <a:solidFill>
                  <a:srgbClr val="0083F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设置校区负责人、学段负责人</a:t>
            </a:r>
            <a:endParaRPr lang="zh-CN" altLang="en-US" sz="2000" b="1" dirty="0">
              <a:solidFill>
                <a:srgbClr val="0083F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b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点击工作台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家校通讯录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设置校区负责人、学段负责人</a:t>
            </a:r>
            <a:b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br>
              <a:rPr lang="zh-CN" altLang="en-US" sz="1600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各个层级都可以配置对应的负责人</a:t>
            </a:r>
            <a:b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负责人</a:t>
            </a:r>
            <a:r>
              <a:rPr lang="en-US" altLang="zh-CN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仅负责范围内的班级</a:t>
            </a:r>
            <a:endParaRPr lang="en-US" altLang="zh-CN" sz="1600" b="1" dirty="0">
              <a:solidFill>
                <a:srgbClr val="FF0000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5298" y="548678"/>
            <a:ext cx="2583389" cy="576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2345" y="549275"/>
            <a:ext cx="2659598" cy="576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5085" y="548640"/>
            <a:ext cx="2659598" cy="5760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90003" y="2653644"/>
            <a:ext cx="2755323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b="1" dirty="0">
                <a:solidFill>
                  <a:srgbClr val="0083F1"/>
                </a:solidFill>
                <a:sym typeface="+mn-ea"/>
              </a:rPr>
              <a:t>设置年段负责人</a:t>
            </a:r>
            <a:br>
              <a:rPr lang="zh-CN" altLang="en-US" b="1" dirty="0">
                <a:solidFill>
                  <a:srgbClr val="0083F1"/>
                </a:solidFill>
                <a:sym typeface="+mn-ea"/>
              </a:rPr>
            </a:br>
            <a:br>
              <a:rPr lang="zh-CN" altLang="en-US" dirty="0"/>
            </a:br>
            <a:r>
              <a:rPr lang="zh-CN" altLang="en-US" dirty="0"/>
              <a:t>选择学段</a:t>
            </a:r>
            <a:r>
              <a:rPr lang="en-US" altLang="zh-CN" dirty="0"/>
              <a:t>--</a:t>
            </a:r>
            <a:r>
              <a:rPr lang="zh-CN" altLang="en-US" dirty="0"/>
              <a:t>设置老师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0930" y="442595"/>
            <a:ext cx="2659598" cy="576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0" y="442595"/>
            <a:ext cx="2679070" cy="5760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910347"/>
            <a:ext cx="9675043" cy="1037341"/>
          </a:xfrm>
        </p:spPr>
        <p:txBody>
          <a:bodyPr>
            <a:normAutofit/>
          </a:bodyPr>
          <a:lstStyle/>
          <a:p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三、创建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新班级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245110" y="1998520"/>
            <a:ext cx="2755323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 dirty="0">
                <a:solidFill>
                  <a:srgbClr val="0083F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创建班级群</a:t>
            </a:r>
            <a:br>
              <a:rPr lang="zh-CN" altLang="en-US" sz="2000" b="1" dirty="0">
                <a:solidFill>
                  <a:srgbClr val="0083F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</a:br>
            <a:endParaRPr lang="zh-CN" altLang="en-US" sz="2000" b="1" dirty="0">
              <a:solidFill>
                <a:srgbClr val="0083F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1600" b="1" dirty="0"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新学期新班级选择【创建新的班级群】</a:t>
            </a:r>
            <a:endParaRPr lang="zh-CN" altLang="en-US" sz="1600" b="1" dirty="0">
              <a:solidFill>
                <a:srgbClr val="FF0000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b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工作台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家校通讯录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立即创建</a:t>
            </a:r>
            <a:r>
              <a:rPr lang="en-US" altLang="zh-CN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选择创建类型</a:t>
            </a:r>
            <a:endParaRPr lang="zh-CN" altLang="en-US" sz="1600" b="1" dirty="0">
              <a:solidFill>
                <a:srgbClr val="FF0000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28670" y="424180"/>
            <a:ext cx="2659598" cy="576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080" y="424180"/>
            <a:ext cx="2659598" cy="576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490" y="424180"/>
            <a:ext cx="2659598" cy="576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910347"/>
            <a:ext cx="9675043" cy="1037341"/>
          </a:xfrm>
        </p:spPr>
        <p:txBody>
          <a:bodyPr>
            <a:normAutofit/>
          </a:bodyPr>
          <a:lstStyle/>
          <a:p>
            <a:r>
              <a:rPr lang="zh-CN" b="1">
                <a:latin typeface="仿宋" panose="02010609060101010101" charset="-122"/>
                <a:ea typeface="仿宋" panose="02010609060101010101" charset="-122"/>
              </a:rPr>
              <a:t>四、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班主任获取</a:t>
            </a:r>
            <a:r>
              <a:rPr lang="zh-CN" altLang="en-US" b="1" dirty="0">
                <a:latin typeface="仿宋" panose="02010609060101010101" charset="-122"/>
                <a:ea typeface="仿宋" panose="02010609060101010101" charset="-122"/>
              </a:rPr>
              <a:t>分享二维码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77800" y="2219500"/>
            <a:ext cx="2755323" cy="1660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 dirty="0">
                <a:solidFill>
                  <a:srgbClr val="0083F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班主任获取二维码</a:t>
            </a:r>
            <a:endParaRPr lang="zh-CN" altLang="en-US" sz="2000" b="1" dirty="0">
              <a:solidFill>
                <a:srgbClr val="0083F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b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消息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进入班级群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右上角“三个点”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--</a:t>
            </a: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获取二维码</a:t>
            </a:r>
            <a:endParaRPr lang="zh-CN" altLang="en-US" sz="1600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2020" y="424180"/>
            <a:ext cx="2659598" cy="576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410" y="423545"/>
            <a:ext cx="2674463" cy="5760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0040" y="424180"/>
            <a:ext cx="2659598" cy="5760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企业微信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95580" y="2552875"/>
            <a:ext cx="2755323" cy="1660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 dirty="0">
                <a:solidFill>
                  <a:srgbClr val="0083F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保存二维码</a:t>
            </a:r>
            <a:endParaRPr lang="zh-CN" altLang="en-US" sz="2000" b="1" dirty="0">
              <a:solidFill>
                <a:srgbClr val="0083F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b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转发聊天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分享到微信</a:t>
            </a:r>
            <a:r>
              <a:rPr lang="en-US" altLang="zh-CN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1600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保存到相册</a:t>
            </a:r>
            <a:endParaRPr lang="zh-CN" altLang="en-US" sz="1600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89985" y="231775"/>
            <a:ext cx="2952115" cy="63944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8478" y="2910347"/>
            <a:ext cx="9675043" cy="1037341"/>
          </a:xfrm>
        </p:spPr>
        <p:txBody>
          <a:bodyPr>
            <a:normAutofit/>
          </a:bodyPr>
          <a:lstStyle/>
          <a:p>
            <a:r>
              <a:rPr lang="zh-CN" altLang="en-US" b="1">
                <a:latin typeface="仿宋" panose="02010609060101010101" charset="-122"/>
                <a:ea typeface="仿宋" panose="02010609060101010101" charset="-122"/>
              </a:rPr>
              <a:t>五、</a:t>
            </a:r>
            <a:r>
              <a:rPr lang="zh-CN" altLang="en-US" b="1">
                <a:latin typeface="仿宋" panose="02010609060101010101" charset="-122"/>
                <a:ea typeface="仿宋" panose="02010609060101010101" charset="-122"/>
              </a:rPr>
              <a:t>毕业班群取消标记</a:t>
            </a: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4320"/>
            <a:ext cx="3023235" cy="429895"/>
          </a:xfrm>
        </p:spPr>
        <p:txBody>
          <a:bodyPr/>
          <a:p>
            <a:r>
              <a:rPr lang="zh-CN" altLang="en-US"/>
              <a:t>取消班级群标记</a:t>
            </a:r>
            <a:endParaRPr lang="zh-CN" altLang="en-US"/>
          </a:p>
        </p:txBody>
      </p:sp>
      <p:pic>
        <p:nvPicPr>
          <p:cNvPr id="120" name="图片 1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29635" y="61531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1" name="图片 1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860" y="61531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085" y="61531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09550" y="2459990"/>
            <a:ext cx="265620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点击工作台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点击家校通讯录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选择已毕业或即将解散的班级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班级群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选项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57250" y="473075"/>
            <a:ext cx="3467735" cy="429895"/>
          </a:xfrm>
        </p:spPr>
        <p:txBody>
          <a:bodyPr/>
          <a:p>
            <a:r>
              <a:rPr lang="zh-CN" altLang="en-US">
                <a:sym typeface="+mn-ea"/>
              </a:rPr>
              <a:t>取消班级群标记</a:t>
            </a:r>
            <a:br>
              <a:rPr lang="zh-CN" altLang="en-US"/>
            </a:br>
            <a:endParaRPr lang="zh-CN" altLang="en-US"/>
          </a:p>
        </p:txBody>
      </p:sp>
      <p:pic>
        <p:nvPicPr>
          <p:cNvPr id="123" name="图片 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16133" y="548005"/>
            <a:ext cx="2779500" cy="61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135" y="548005"/>
            <a:ext cx="2754000" cy="6120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08280" y="3013710"/>
            <a:ext cx="25374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群管理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endParaRPr lang="en-US" altLang="zh-CN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6、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取消标记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即可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060"/>
            <a:ext cx="10515600" cy="1325563"/>
          </a:xfrm>
        </p:spPr>
        <p:txBody>
          <a:bodyPr/>
          <a:p>
            <a:r>
              <a:rPr lang="zh-CN" altLang="en-US" sz="4000" b="1">
                <a:latin typeface="仿宋" panose="02010609060101010101" charset="-122"/>
                <a:ea typeface="仿宋" panose="02010609060101010101" charset="-122"/>
              </a:rPr>
              <a:t>五、批量删除毕业班</a:t>
            </a:r>
            <a:r>
              <a:rPr lang="zh-CN" altLang="en-US" sz="4000" b="1">
                <a:latin typeface="仿宋" panose="02010609060101010101" charset="-122"/>
                <a:ea typeface="仿宋" panose="02010609060101010101" charset="-122"/>
              </a:rPr>
              <a:t>的学生信息</a:t>
            </a:r>
            <a:endParaRPr lang="zh-CN" altLang="en-US" sz="4000" b="1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删除学生信息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0880" y="908685"/>
            <a:ext cx="5475556" cy="504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520" y="908685"/>
            <a:ext cx="3219450" cy="44196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02895" y="1779905"/>
            <a:ext cx="250190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16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毕业班在解散前，需先清除学生信息用以更新信息库</a:t>
            </a:r>
            <a:endParaRPr lang="zh-CN" altLang="en-US" sz="16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b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在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PC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端登陆企业微信后点击头像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点击管理企业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4320"/>
            <a:ext cx="3286760" cy="782320"/>
          </a:xfrm>
        </p:spPr>
        <p:txBody>
          <a:bodyPr/>
          <a:p>
            <a:r>
              <a:rPr lang="zh-CN" altLang="en-US">
                <a:sym typeface="+mn-ea"/>
              </a:rPr>
              <a:t>删除学生信息</a:t>
            </a:r>
            <a:br>
              <a:rPr lang="zh-CN" altLang="en-US"/>
            </a:br>
            <a:endParaRPr lang="zh-CN" altLang="en-US"/>
          </a:p>
        </p:txBody>
      </p:sp>
      <p:pic>
        <p:nvPicPr>
          <p:cNvPr id="130" name="图片 129"/>
          <p:cNvPicPr/>
          <p:nvPr/>
        </p:nvPicPr>
        <p:blipFill>
          <a:blip r:embed="rId1"/>
          <a:stretch>
            <a:fillRect/>
          </a:stretch>
        </p:blipFill>
        <p:spPr>
          <a:xfrm>
            <a:off x="3819525" y="274320"/>
            <a:ext cx="7048500" cy="602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00050" y="1976120"/>
            <a:ext cx="268605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家校沟通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家校通讯录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endParaRPr lang="en-US" altLang="zh-CN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选择毕业班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点击全选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删除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后检查是否有遗漏，若有，则重复操作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3026410"/>
            <a:ext cx="9144000" cy="805180"/>
          </a:xfrm>
        </p:spPr>
        <p:txBody>
          <a:bodyPr/>
          <a:p>
            <a:r>
              <a:rPr lang="zh-CN" altLang="en-US" b="1">
                <a:latin typeface="仿宋" panose="02010609060101010101" charset="-122"/>
                <a:ea typeface="仿宋" panose="02010609060101010101" charset="-122"/>
              </a:rPr>
              <a:t>六、更改班级群群主</a:t>
            </a:r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4875" y="407670"/>
            <a:ext cx="2534285" cy="544195"/>
          </a:xfrm>
        </p:spPr>
        <p:txBody>
          <a:bodyPr/>
          <a:p>
            <a:r>
              <a:rPr lang="zh-CN" altLang="en-US" sz="2400">
                <a:sym typeface="+mn-ea"/>
              </a:rPr>
              <a:t>更改班级群群主</a:t>
            </a:r>
            <a:br>
              <a:rPr lang="zh-CN" altLang="en-US" sz="2400"/>
            </a:b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229235" y="2271395"/>
            <a:ext cx="25673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点击工作台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家校通讯录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endParaRPr lang="en-US" altLang="zh-CN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找到需更改群主的班级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4、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点击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班级群</a:t>
            </a:r>
            <a:r>
              <a:rPr lang="en-US" altLang="zh-CN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16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选项</a:t>
            </a:r>
            <a:endParaRPr lang="zh-CN" altLang="en-US" sz="16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124" name="图片 1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57550" y="52387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" name="图片 1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3490" y="52387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495" y="523875"/>
            <a:ext cx="2754000" cy="6120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5350" y="737870"/>
            <a:ext cx="2877185" cy="429895"/>
          </a:xfrm>
        </p:spPr>
        <p:txBody>
          <a:bodyPr/>
          <a:p>
            <a:r>
              <a:rPr lang="zh-CN" altLang="en-US">
                <a:sym typeface="+mn-ea"/>
              </a:rPr>
              <a:t>更改班级群群主</a:t>
            </a:r>
            <a:br>
              <a:rPr lang="zh-CN" altLang="en-US">
                <a:sym typeface="+mn-ea"/>
              </a:rPr>
            </a:br>
            <a:br>
              <a:rPr lang="zh-CN" altLang="en-US"/>
            </a:br>
            <a:endParaRPr lang="zh-CN" altLang="en-US"/>
          </a:p>
        </p:txBody>
      </p:sp>
      <p:pic>
        <p:nvPicPr>
          <p:cNvPr id="127" name="图片 1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1763" y="909320"/>
            <a:ext cx="2289000" cy="504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5080" y="908685"/>
            <a:ext cx="2268000" cy="5040000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8390" y="909320"/>
            <a:ext cx="2268000" cy="504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9" name="图片 1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1700" y="909320"/>
            <a:ext cx="2268000" cy="504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40335" y="2645410"/>
            <a:ext cx="23336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 sz="16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5、点击群管理</a:t>
            </a:r>
            <a:endParaRPr lang="en-US" altLang="zh-CN" sz="1600" b="1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 sz="16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6、点击“设置群主”</a:t>
            </a:r>
            <a:endParaRPr lang="en-US" altLang="zh-CN" sz="1600" b="1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 sz="16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7、选择新的群主</a:t>
            </a:r>
            <a:endParaRPr lang="en-US" altLang="zh-CN" sz="1600" b="1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 sz="16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8、点击“确定”即可</a:t>
            </a:r>
            <a:endParaRPr lang="en-US" altLang="zh-CN" sz="1600" b="1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657985" y="3106420"/>
            <a:ext cx="88760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  <a:buClrTx/>
              <a:buSzTx/>
              <a:buFontTx/>
            </a:pPr>
            <a:r>
              <a:rPr lang="zh-CN" altLang="en-US" sz="4000" b="1">
                <a:solidFill>
                  <a:srgbClr val="047FED"/>
                </a:solidFill>
                <a:latin typeface="仿宋" panose="02010609060101010101" charset="-122"/>
                <a:ea typeface="仿宋" panose="02010609060101010101" charset="-122"/>
                <a:cs typeface="+mj-cs"/>
              </a:rPr>
              <a:t>七、</a:t>
            </a:r>
            <a:r>
              <a:rPr lang="zh-CN" altLang="en-US" sz="4000" b="1">
                <a:solidFill>
                  <a:srgbClr val="047FED"/>
                </a:solidFill>
                <a:latin typeface="仿宋" panose="02010609060101010101" charset="-122"/>
                <a:ea typeface="仿宋" panose="02010609060101010101" charset="-122"/>
                <a:cs typeface="+mj-cs"/>
              </a:rPr>
              <a:t>企业账号管理员工作</a:t>
            </a:r>
            <a:r>
              <a:rPr lang="zh-CN" altLang="en-US" sz="4000" b="1">
                <a:solidFill>
                  <a:srgbClr val="047FED"/>
                </a:solidFill>
                <a:latin typeface="仿宋" panose="02010609060101010101" charset="-122"/>
                <a:ea typeface="仿宋" panose="02010609060101010101" charset="-122"/>
                <a:cs typeface="+mj-cs"/>
              </a:rPr>
              <a:t>对接</a:t>
            </a:r>
            <a:endParaRPr lang="zh-CN" altLang="en-US" sz="4000" b="1">
              <a:solidFill>
                <a:srgbClr val="047FED"/>
              </a:solidFill>
              <a:latin typeface="仿宋" panose="02010609060101010101" charset="-122"/>
              <a:ea typeface="仿宋" panose="02010609060101010101" charset="-122"/>
              <a:cs typeface="+mj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4000" y="2760345"/>
            <a:ext cx="2540000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1、</a:t>
            </a:r>
            <a:r>
              <a:rPr lang="zh-CN" altLang="en-US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点击我的企业</a:t>
            </a:r>
            <a:endParaRPr lang="zh-CN" altLang="en-US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2</a:t>
            </a:r>
            <a:r>
              <a:rPr lang="zh-CN" altLang="en-US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、点击权限</a:t>
            </a:r>
            <a:r>
              <a:rPr lang="zh-CN" altLang="en-US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管理</a:t>
            </a:r>
            <a:endParaRPr lang="zh-CN" altLang="en-US">
              <a:solidFill>
                <a:srgbClr val="0083F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en-US" altLang="zh-CN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3</a:t>
            </a:r>
            <a:r>
              <a:rPr lang="zh-CN" altLang="en-US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、点击转让</a:t>
            </a:r>
            <a:r>
              <a:rPr lang="zh-CN" altLang="en-US">
                <a:solidFill>
                  <a:srgbClr val="0083F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创建人</a:t>
            </a:r>
            <a:endParaRPr lang="zh-CN" altLang="en-US">
              <a:solidFill>
                <a:srgbClr val="0083F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57195" y="558800"/>
            <a:ext cx="9043200" cy="5739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.xml><?xml version="1.0" encoding="utf-8"?>
<p:tagLst xmlns:p="http://schemas.openxmlformats.org/presentationml/2006/main">
  <p:tag name="COMMONDATA" val="eyJoZGlkIjoiN2YzNjBkOTgyNWQ1YTMxYzM3MzMwNWFiODNmOWIzYWMifQ=="/>
  <p:tag name="KSO_WPP_MARK_KEY" val="9b7ccd31-a711-461d-b8c5-396fa07247e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>
          <a:solidFill>
            <a:srgbClr val="D73E4A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727</Words>
  <Application>WPS 演示</Application>
  <PresentationFormat>宽屏</PresentationFormat>
  <Paragraphs>92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仿宋</vt:lpstr>
      <vt:lpstr>Arial Unicode MS</vt:lpstr>
      <vt:lpstr>等线</vt:lpstr>
      <vt:lpstr>Calibri</vt:lpstr>
      <vt:lpstr>黑体</vt:lpstr>
      <vt:lpstr>Office 主题​​</vt:lpstr>
      <vt:lpstr>一、设置校区负责人-年段负责人-班主任-科任老师</vt:lpstr>
      <vt:lpstr>二、创建新班级</vt:lpstr>
      <vt:lpstr>企业微信</vt:lpstr>
      <vt:lpstr>一、设置校区负责人-年段负责人-班主任-科任老师</vt:lpstr>
      <vt:lpstr>企业微信</vt:lpstr>
      <vt:lpstr>企业微信</vt:lpstr>
      <vt:lpstr>二、创建新班级</vt:lpstr>
      <vt:lpstr>企业微信</vt:lpstr>
      <vt:lpstr>三、班主任获取分享二维码</vt:lpstr>
      <vt:lpstr>企业微信</vt:lpstr>
      <vt:lpstr>企业微信</vt:lpstr>
      <vt:lpstr>三、毕业班群取消标记</vt:lpstr>
      <vt:lpstr>取消班级群标记</vt:lpstr>
      <vt:lpstr>取消班级群标记 </vt:lpstr>
      <vt:lpstr>四、批量删除毕业班的学生信息</vt:lpstr>
      <vt:lpstr>删除学生信息</vt:lpstr>
      <vt:lpstr>删除学生信息 </vt:lpstr>
      <vt:lpstr>五、更改班级群群主</vt:lpstr>
      <vt:lpstr>更改班级群群主 </vt:lpstr>
      <vt:lpstr>更改班级群群主 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周 德栋</dc:creator>
  <cp:lastModifiedBy>UP boot</cp:lastModifiedBy>
  <cp:revision>104</cp:revision>
  <dcterms:created xsi:type="dcterms:W3CDTF">2020-08-14T03:34:00Z</dcterms:created>
  <dcterms:modified xsi:type="dcterms:W3CDTF">2023-08-28T02:56:12Z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15F3FBB678F4445093018C76C9A1AF15_13</vt:lpwstr>
  </property>
</Properties>
</file>